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81" r:id="rId4"/>
    <p:sldId id="284" r:id="rId5"/>
    <p:sldId id="282" r:id="rId6"/>
    <p:sldId id="283" r:id="rId7"/>
    <p:sldId id="269" r:id="rId8"/>
    <p:sldId id="257" r:id="rId9"/>
    <p:sldId id="260" r:id="rId10"/>
    <p:sldId id="263" r:id="rId11"/>
    <p:sldId id="276" r:id="rId12"/>
    <p:sldId id="258" r:id="rId13"/>
    <p:sldId id="277" r:id="rId14"/>
    <p:sldId id="264" r:id="rId15"/>
    <p:sldId id="273" r:id="rId16"/>
    <p:sldId id="267" r:id="rId17"/>
    <p:sldId id="259" r:id="rId18"/>
    <p:sldId id="266" r:id="rId19"/>
    <p:sldId id="268" r:id="rId20"/>
    <p:sldId id="275" r:id="rId21"/>
    <p:sldId id="278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CBB3E11-26E1-479E-B17B-A09CFB7BD74E}">
          <p14:sldIdLst>
            <p14:sldId id="256"/>
            <p14:sldId id="280"/>
            <p14:sldId id="281"/>
            <p14:sldId id="284"/>
            <p14:sldId id="282"/>
            <p14:sldId id="283"/>
            <p14:sldId id="269"/>
            <p14:sldId id="257"/>
            <p14:sldId id="260"/>
            <p14:sldId id="263"/>
            <p14:sldId id="276"/>
            <p14:sldId id="258"/>
            <p14:sldId id="277"/>
            <p14:sldId id="264"/>
            <p14:sldId id="273"/>
            <p14:sldId id="267"/>
            <p14:sldId id="259"/>
            <p14:sldId id="266"/>
            <p14:sldId id="268"/>
            <p14:sldId id="275"/>
            <p14:sldId id="278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3050A-01F4-D73B-802D-91F09BCBBCE0}" v="6" dt="2024-04-29T04:21:52.426"/>
    <p1510:client id="{28BF34F4-5ED3-D8D8-1769-8E741ED2BA1B}" v="5" dt="2024-04-29T03:11:56.130"/>
    <p1510:client id="{3EC1F03A-5D8B-058C-255B-81924AAEF8D3}" v="451" dt="2024-04-29T03:07:24.929"/>
    <p1510:client id="{4E6AB5D4-9083-E6EE-34BF-B2CECA6E4647}" v="5" dt="2024-04-30T20:51:34.959"/>
    <p1510:client id="{76485E65-5A7D-901E-976C-ECD459F3441A}" v="909" dt="2024-04-30T17:26:10.684"/>
    <p1510:client id="{9B9F5E33-139E-6461-9BDD-02CEED1C09F5}" v="185" dt="2024-04-30T16:08:08.751"/>
    <p1510:client id="{B9F63277-63C4-7AB2-97A3-0A0F94B6985C}" v="48" dt="2024-04-30T19:46:31.124"/>
    <p1510:client id="{CCE2047B-58C1-3727-E55F-B68998D918CE}" v="25" dt="2024-04-29T17:14:49.587"/>
    <p1510:client id="{DB426CA7-C4A6-2D85-6106-260590046301}" v="31" dt="2024-04-29T23:02:46.282"/>
    <p1510:client id="{DDAADA00-5701-FA41-D9C6-8DBAA9DC4E28}" v="90" dt="2024-04-30T02:31:32.636"/>
    <p1510:client id="{E71EF72C-8732-4EEF-4962-C05FCB907377}" v="130" dt="2024-04-30T01:41:11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compenvurbsys.2021.101681" TargetMode="External"/><Relationship Id="rId3" Type="http://schemas.openxmlformats.org/officeDocument/2006/relationships/hyperlink" Target="https://doi.org/10.1080/23729333.2016.1278151" TargetMode="External"/><Relationship Id="rId7" Type="http://schemas.openxmlformats.org/officeDocument/2006/relationships/hyperlink" Target="https://www.mdpi.com/2413-8851/7/4/116/htm" TargetMode="External"/><Relationship Id="rId2" Type="http://schemas.openxmlformats.org/officeDocument/2006/relationships/hyperlink" Target="https://doi.org/10.1016/j.bdr.2015.01.00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igarss52108.2023.10282954" TargetMode="External"/><Relationship Id="rId5" Type="http://schemas.openxmlformats.org/officeDocument/2006/relationships/hyperlink" Target="https://doi.org/10.1080/13658816.2024.2305636" TargetMode="External"/><Relationship Id="rId4" Type="http://schemas.openxmlformats.org/officeDocument/2006/relationships/hyperlink" Target="https://doi.org/10.48550/arxiv.2311.11057" TargetMode="External"/><Relationship Id="rId9" Type="http://schemas.openxmlformats.org/officeDocument/2006/relationships/hyperlink" Target="https://doi.org/10.3390/rs1413307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168" y="2246206"/>
            <a:ext cx="10463664" cy="2362059"/>
          </a:xfrm>
        </p:spPr>
        <p:txBody>
          <a:bodyPr>
            <a:normAutofit/>
          </a:bodyPr>
          <a:lstStyle/>
          <a:p>
            <a:r>
              <a:rPr lang="en-IN" sz="3200" dirty="0">
                <a:ea typeface="+mj-lt"/>
                <a:cs typeface="+mj-lt"/>
              </a:rPr>
              <a:t>Mapping Deprived Areas in Low- and Middle-Income Countries (LMIC)</a:t>
            </a:r>
            <a:br>
              <a:rPr lang="en-IN" sz="3200">
                <a:ea typeface="+mj-lt"/>
                <a:cs typeface="+mj-lt"/>
              </a:rPr>
            </a:br>
            <a:br>
              <a:rPr lang="en-IN" sz="3200">
                <a:ea typeface="+mj-lt"/>
                <a:cs typeface="+mj-lt"/>
              </a:rPr>
            </a:br>
            <a:r>
              <a:rPr lang="en-IN" sz="3200" dirty="0">
                <a:ea typeface="+mj-lt"/>
                <a:cs typeface="+mj-lt"/>
              </a:rPr>
              <a:t>Capstone Project – Spring 2024</a:t>
            </a:r>
            <a:br>
              <a:rPr lang="en-IN" sz="3200">
                <a:ea typeface="+mj-lt"/>
                <a:cs typeface="+mj-lt"/>
              </a:rPr>
            </a:br>
            <a:r>
              <a:rPr lang="en-IN" sz="3200" dirty="0">
                <a:ea typeface="+mj-lt"/>
                <a:cs typeface="+mj-lt"/>
              </a:rPr>
              <a:t>DATS 6501-12</a:t>
            </a:r>
            <a:endParaRPr lang="en-US" sz="3200" dirty="0">
              <a:ea typeface="+mj-lt"/>
              <a:cs typeface="+mj-lt"/>
            </a:endParaRPr>
          </a:p>
          <a:p>
            <a:pPr algn="l"/>
            <a:endParaRPr lang="en-US" sz="3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3664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000" dirty="0">
                <a:ea typeface="+mn-lt"/>
                <a:cs typeface="+mn-lt"/>
              </a:rPr>
              <a:t>Akhil Bharadwaj &amp; Daqian Dang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000" dirty="0">
                <a:ea typeface="+mn-lt"/>
                <a:cs typeface="+mn-lt"/>
              </a:rPr>
              <a:t>April 30,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9DA93-DA42-8DA0-1CDB-83735F9E6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33" y="288854"/>
            <a:ext cx="10694393" cy="6445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3. Extracting Raw Image Data – Sentinel-2  </a:t>
            </a:r>
            <a:endParaRPr lang="en-US" b="1"/>
          </a:p>
          <a:p>
            <a:pPr marL="0" indent="0">
              <a:buNone/>
            </a:pPr>
            <a:endParaRPr lang="en-US" b="1">
              <a:latin typeface="Aptos"/>
              <a:cs typeface="Arial"/>
            </a:endParaRPr>
          </a:p>
          <a:p>
            <a:pPr marL="0" indent="0">
              <a:buNone/>
            </a:pPr>
            <a:r>
              <a:rPr lang="en-US" sz="2200">
                <a:latin typeface="Aptos"/>
                <a:cs typeface="Arial"/>
              </a:rPr>
              <a:t>3.1 Raster Data Resampling </a:t>
            </a:r>
          </a:p>
          <a:p>
            <a:pPr marL="971550" lvl="1" indent="-457200">
              <a:buFont typeface="Arial"/>
              <a:buChar char="•"/>
            </a:pPr>
            <a:r>
              <a:rPr lang="en-US" sz="2200" b="1">
                <a:latin typeface="Aptos"/>
                <a:cs typeface="Arial"/>
              </a:rPr>
              <a:t>Objective</a:t>
            </a:r>
            <a:r>
              <a:rPr lang="en-US" sz="2200">
                <a:latin typeface="Aptos"/>
                <a:cs typeface="Arial"/>
              </a:rPr>
              <a:t>: Automate the resampling of a TIFF file to a specified scale using bilinear interpolation, converting resolutions from 10m to 100m.</a:t>
            </a:r>
          </a:p>
          <a:p>
            <a:pPr marL="971550" lvl="1" indent="-457200">
              <a:buFont typeface="Arial"/>
              <a:buChar char="•"/>
            </a:pPr>
            <a:r>
              <a:rPr lang="en-US" sz="2200">
                <a:latin typeface="Aptos"/>
                <a:cs typeface="Arial"/>
              </a:rPr>
              <a:t>Step: Run the "resampled_100m.py"script.</a:t>
            </a:r>
          </a:p>
          <a:p>
            <a:pPr marL="1428750" lvl="2" indent="-285750">
              <a:buFont typeface="Arial"/>
              <a:buChar char="•"/>
            </a:pPr>
            <a:r>
              <a:rPr lang="en-US" sz="2200">
                <a:latin typeface="Aptos"/>
                <a:cs typeface="Arial"/>
              </a:rPr>
              <a:t>Inputs:</a:t>
            </a:r>
            <a:r>
              <a:rPr lang="en-US" sz="2200">
                <a:solidFill>
                  <a:srgbClr val="000000"/>
                </a:solidFill>
                <a:latin typeface="Aptos"/>
                <a:ea typeface="+mn-lt"/>
                <a:cs typeface="Arial"/>
              </a:rPr>
              <a:t> A </a:t>
            </a:r>
            <a:r>
              <a:rPr lang="en-US" sz="2200" err="1">
                <a:solidFill>
                  <a:srgbClr val="000000"/>
                </a:solidFill>
                <a:latin typeface="Aptos"/>
                <a:ea typeface="+mn-lt"/>
                <a:cs typeface="Arial"/>
              </a:rPr>
              <a:t>lag_bgrn</a:t>
            </a:r>
            <a:r>
              <a:rPr lang="en-US" sz="2200">
                <a:solidFill>
                  <a:srgbClr val="000000"/>
                </a:solidFill>
                <a:latin typeface="Aptos"/>
                <a:ea typeface="+mn-lt"/>
                <a:cs typeface="Arial"/>
              </a:rPr>
              <a:t> TIFF file </a:t>
            </a:r>
            <a:r>
              <a:rPr lang="en-US" sz="2200">
                <a:latin typeface="Aptos"/>
                <a:cs typeface="Arial"/>
              </a:rPr>
              <a:t>with 10m resolutions </a:t>
            </a:r>
          </a:p>
          <a:p>
            <a:pPr marL="1428750" lvl="2" indent="-285750">
              <a:buFont typeface="Wingdings,Sans-Serif"/>
              <a:buChar char="§"/>
            </a:pPr>
            <a:r>
              <a:rPr lang="en-US" sz="2200">
                <a:latin typeface="Aptos"/>
                <a:cs typeface="Arial"/>
              </a:rPr>
              <a:t>Output: A resampling </a:t>
            </a:r>
            <a:r>
              <a:rPr lang="en-US" sz="2200" err="1">
                <a:latin typeface="Aptos"/>
                <a:cs typeface="Arial"/>
              </a:rPr>
              <a:t>bgrn</a:t>
            </a:r>
            <a:r>
              <a:rPr lang="en-US" sz="2200">
                <a:latin typeface="Aptos"/>
                <a:cs typeface="Arial"/>
              </a:rPr>
              <a:t> TIFF file with 100m resolutions </a:t>
            </a:r>
          </a:p>
          <a:p>
            <a:pPr marL="0" indent="0">
              <a:buNone/>
            </a:pPr>
            <a:r>
              <a:rPr lang="en-US" sz="2200"/>
              <a:t>3.2 Extraction </a:t>
            </a:r>
          </a:p>
          <a:p>
            <a:pPr marL="914400" lvl="1" indent="-457200"/>
            <a:r>
              <a:rPr lang="en-US" sz="2200" b="1"/>
              <a:t>Objective</a:t>
            </a:r>
            <a:r>
              <a:rPr lang="en-US" sz="2200"/>
              <a:t>: Retrieve geometric points and corresponding four RBGN (Red, Blue, Green, Near-infrared) values from a TIFF image.</a:t>
            </a:r>
          </a:p>
          <a:p>
            <a:pPr marL="914400" lvl="1" indent="-457200"/>
            <a:r>
              <a:rPr lang="en-US" sz="2200"/>
              <a:t>Step: Run the "extract_by_points_lag_bgrn.py" script.</a:t>
            </a:r>
          </a:p>
          <a:p>
            <a:pPr marL="1371600" lvl="2">
              <a:buFont typeface="Wingdings,Sans-Serif" panose="020B0604020202020204" pitchFamily="34" charset="0"/>
              <a:buChar char="§"/>
            </a:pPr>
            <a:r>
              <a:rPr lang="en-US" sz="2200"/>
              <a:t>Inputs: </a:t>
            </a:r>
            <a:r>
              <a:rPr lang="en-US" sz="2200">
                <a:ea typeface="+mn-lt"/>
                <a:cs typeface="+mn-lt"/>
              </a:rPr>
              <a:t>A100mGrid_Lagos GPKG file and a </a:t>
            </a:r>
            <a:r>
              <a:rPr lang="en-US" sz="2200"/>
              <a:t>TIFF image "</a:t>
            </a:r>
            <a:r>
              <a:rPr lang="en-US" sz="2200" err="1"/>
              <a:t>lag_bgrn.tif</a:t>
            </a:r>
            <a:r>
              <a:rPr lang="en-US" sz="2200"/>
              <a:t>"</a:t>
            </a:r>
          </a:p>
          <a:p>
            <a:pPr marL="1371600" lvl="2">
              <a:buFont typeface="Wingdings,Sans-Serif" panose="020B0604020202020204" pitchFamily="34" charset="0"/>
              <a:buChar char="§"/>
            </a:pPr>
            <a:r>
              <a:rPr lang="en-US" sz="2200"/>
              <a:t>Outputs: A CSV file named lagos_bgrn.csv, containing geometric points and four RBGN values.</a:t>
            </a:r>
          </a:p>
          <a:p>
            <a:pPr lvl="2">
              <a:buFont typeface="Wingdings,Sans-Serif"/>
              <a:buChar char="§"/>
            </a:pPr>
            <a:endParaRPr lang="en-US" sz="2200">
              <a:ea typeface="+mn-lt"/>
              <a:cs typeface="+mn-lt"/>
            </a:endParaRPr>
          </a:p>
          <a:p>
            <a:pPr marL="0" indent="0">
              <a:buNone/>
            </a:pPr>
            <a:endParaRPr lang="en-US" sz="2200" b="1">
              <a:solidFill>
                <a:srgbClr val="000000"/>
              </a:solidFill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endParaRPr lang="en-US">
              <a:ea typeface="+mn-lt"/>
              <a:cs typeface="Arial"/>
            </a:endParaRPr>
          </a:p>
          <a:p>
            <a:pPr marL="1371600" lvl="2" indent="-457200">
              <a:buFont typeface="Wingdings,Sans-Serif" panose="020B0604020202020204" pitchFamily="34" charset="0"/>
              <a:buChar char="§"/>
            </a:pPr>
            <a:endParaRPr lang="en-US" sz="1600">
              <a:latin typeface="Aptos" panose="020B0004020202020204"/>
              <a:cs typeface="Arial"/>
            </a:endParaRPr>
          </a:p>
          <a:p>
            <a:pPr marL="800100" lvl="1" indent="-342900"/>
            <a:endParaRPr lang="en-US" sz="180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 marL="1257300" lvl="2" indent="-285750">
              <a:buFont typeface="Wingdings,Sans-Serif" panose="020B0604020202020204" pitchFamily="34" charset="0"/>
              <a:buChar char="§"/>
            </a:pPr>
            <a:endParaRPr lang="en-US" sz="1700">
              <a:solidFill>
                <a:srgbClr val="000000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0787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B24C0-4F25-5DED-FE1B-B99D097AE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872"/>
            <a:ext cx="10515600" cy="51550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4. Data Combination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sz="1900" b="1">
              <a:ea typeface="+mn-lt"/>
              <a:cs typeface="+mn-lt"/>
            </a:endParaRPr>
          </a:p>
          <a:p>
            <a:pPr marL="914400" lvl="1" indent="-457200">
              <a:buFont typeface="Arial,Sans-Serif" panose="020B0604020202020204" pitchFamily="34" charset="0"/>
            </a:pPr>
            <a:r>
              <a:rPr lang="en-US" sz="2200" b="1">
                <a:latin typeface="Arial"/>
                <a:cs typeface="Arial"/>
              </a:rPr>
              <a:t>Objective</a:t>
            </a:r>
            <a:r>
              <a:rPr lang="en-US" sz="2200">
                <a:latin typeface="Arial"/>
                <a:cs typeface="Arial"/>
              </a:rPr>
              <a:t>: Merge the slum labels, contextual features, covariate band values, and RBGN values based on geometric points.</a:t>
            </a:r>
          </a:p>
          <a:p>
            <a:pPr marL="914400" lvl="1" indent="-457200">
              <a:buFont typeface="Arial,Sans-Serif" panose="020B0604020202020204" pitchFamily="34" charset="0"/>
            </a:pPr>
            <a:r>
              <a:rPr lang="en-US" sz="2200">
                <a:latin typeface="Arial"/>
                <a:cs typeface="Arial"/>
              </a:rPr>
              <a:t>Step: Execute the "combined_data.py" script.</a:t>
            </a:r>
          </a:p>
          <a:p>
            <a:pPr marL="1371600" lvl="2">
              <a:buFont typeface="Wingdings,Sans-Serif" panose="020B0604020202020204" pitchFamily="34" charset="0"/>
              <a:buChar char="§"/>
            </a:pPr>
            <a:r>
              <a:rPr lang="en-US" sz="2200">
                <a:latin typeface="Arial"/>
                <a:cs typeface="Arial"/>
              </a:rPr>
              <a:t>Inputs: lagos_centroid.csv, merged_contextual_features.csv, and lagos_bgrn.csv</a:t>
            </a:r>
          </a:p>
          <a:p>
            <a:pPr marL="1371600" lvl="2">
              <a:buFont typeface="Wingdings,Sans-Serif" panose="020B0604020202020204" pitchFamily="34" charset="0"/>
              <a:buChar char="§"/>
            </a:pPr>
            <a:r>
              <a:rPr lang="en-US" sz="2200">
                <a:latin typeface="Arial"/>
                <a:cs typeface="Arial"/>
              </a:rPr>
              <a:t>Outputs: A comprehensive CSV file named final_output_lagos.csv, integrating all extracted data aligned by geometric points.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11380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diagram of data flow chart&#10;&#10;Description automatically generated">
            <a:extLst>
              <a:ext uri="{FF2B5EF4-FFF2-40B4-BE49-F238E27FC236}">
                <a16:creationId xmlns:a16="http://schemas.microsoft.com/office/drawing/2014/main" id="{8F287F8C-4815-32DF-668E-2E5426AD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97" y="0"/>
            <a:ext cx="960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768E-FEB0-762D-3222-AA8F914D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Dataset for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6D447-D31C-050C-0510-F02C9DF8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400" dirty="0">
                <a:latin typeface="Aptos"/>
              </a:rPr>
              <a:t>Covariate feature: 53 band values </a:t>
            </a:r>
            <a:endParaRPr lang="en-US" sz="2400" dirty="0">
              <a:latin typeface="Aptos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400" dirty="0">
                <a:latin typeface="Aptos"/>
              </a:rPr>
              <a:t>Contextual feature: 144 raster values from 144 individual contextual features</a:t>
            </a:r>
            <a:endParaRPr lang="en-US" sz="2400" dirty="0">
              <a:latin typeface="Aptos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400" dirty="0">
                <a:latin typeface="Aptos"/>
              </a:rPr>
              <a:t>Pixel values: a Sentinel-2 image includes pixel values from 4 bands (Red, Blue, Green and Near-Infrared)</a:t>
            </a:r>
            <a:endParaRPr lang="en-US" sz="2400" dirty="0">
              <a:latin typeface="Aptos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400" dirty="0">
                <a:latin typeface="Aptos"/>
              </a:rPr>
              <a:t>Total number of features: 53 (Covariate) + 144 (Contextual) + 4 (pixels) = 201</a:t>
            </a:r>
            <a:endParaRPr lang="en-US" sz="2400" dirty="0">
              <a:latin typeface="Aptos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400" dirty="0">
                <a:latin typeface="Aptos"/>
              </a:rPr>
              <a:t>Target variable: Slum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7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A3ABC-BA3C-491C-4762-95E519E9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>
                <a:ea typeface="+mj-lt"/>
                <a:cs typeface="+mj-lt"/>
              </a:rPr>
              <a:t>Python packages used</a:t>
            </a:r>
            <a:endParaRPr lang="en-US" sz="400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44FC-A33F-B2C6-89E2-0B614ECCF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000" b="1" dirty="0" err="1">
                <a:latin typeface="Aptos"/>
                <a:cs typeface="Arial"/>
              </a:rPr>
              <a:t>Geopandas</a:t>
            </a:r>
            <a:r>
              <a:rPr lang="en-IN" sz="2000" dirty="0">
                <a:latin typeface="Aptos"/>
                <a:cs typeface="Arial"/>
              </a:rPr>
              <a:t>: An open-source project that makes working with geospatial data in python easier, acting as an extension of the pandas library to allow spatial operation on geometric types. </a:t>
            </a:r>
            <a:endParaRPr lang="en-US" sz="2000">
              <a:latin typeface="Aptos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000" b="1" dirty="0" err="1">
                <a:latin typeface="Aptos"/>
                <a:cs typeface="Arial"/>
              </a:rPr>
              <a:t>Geowombat</a:t>
            </a:r>
            <a:r>
              <a:rPr lang="en-IN" sz="2000" dirty="0">
                <a:latin typeface="Aptos"/>
                <a:cs typeface="Arial"/>
              </a:rPr>
              <a:t>:  It provides </a:t>
            </a:r>
            <a:r>
              <a:rPr lang="en-IN" sz="2000" dirty="0">
                <a:solidFill>
                  <a:srgbClr val="323232"/>
                </a:solidFill>
                <a:latin typeface="Aptos"/>
                <a:cs typeface="Arial"/>
              </a:rPr>
              <a:t>utilities to process geospatial and raster data at scale. Easily process Landsat, Sentinel, or RGB data and others.</a:t>
            </a:r>
            <a:endParaRPr lang="en-IN" sz="2000" dirty="0">
              <a:latin typeface="Aptos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000" b="1" dirty="0" err="1">
                <a:latin typeface="Aptos"/>
                <a:cs typeface="Arial"/>
              </a:rPr>
              <a:t>Rasterio</a:t>
            </a:r>
            <a:r>
              <a:rPr lang="en-IN" sz="2000" dirty="0">
                <a:latin typeface="Aptos"/>
                <a:cs typeface="Arial"/>
              </a:rPr>
              <a:t>: It simplifies reading and writing of raster datasets in python, allowing users to work with geospatial raster data more efficiently. </a:t>
            </a:r>
            <a:endParaRPr lang="en-US" sz="2000">
              <a:latin typeface="Aptos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000" b="1" dirty="0">
                <a:latin typeface="Aptos"/>
                <a:cs typeface="Arial"/>
              </a:rPr>
              <a:t>Pandas</a:t>
            </a:r>
            <a:r>
              <a:rPr lang="en-IN" sz="2000" dirty="0">
                <a:latin typeface="Aptos"/>
                <a:cs typeface="Arial"/>
              </a:rPr>
              <a:t>: A data manipulation and analysis library for python, offering data structures and operations for manipulating numerical tables. </a:t>
            </a:r>
            <a:endParaRPr lang="en-US" sz="2000">
              <a:latin typeface="Aptos"/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IN" sz="2000" b="1" dirty="0" err="1">
                <a:latin typeface="Aptos"/>
                <a:cs typeface="Arial"/>
              </a:rPr>
              <a:t>Pycaret</a:t>
            </a:r>
            <a:r>
              <a:rPr lang="en-IN" sz="2000" dirty="0">
                <a:latin typeface="Aptos"/>
                <a:cs typeface="Arial"/>
              </a:rPr>
              <a:t>: An open-source, low-code machine learning library in Python that aims to reduce the cycle time from hypothesis to insights by providing workflow that automates machine learning tasks. </a:t>
            </a:r>
            <a:endParaRPr lang="en-US" sz="20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25057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C2A6-70A2-37F7-9BFC-11B49053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Modelling pipeline</a:t>
            </a:r>
          </a:p>
        </p:txBody>
      </p:sp>
      <p:pic>
        <p:nvPicPr>
          <p:cNvPr id="6" name="Content Placeholder 5" descr="A diagram of a system&#10;&#10;Description automatically generated">
            <a:extLst>
              <a:ext uri="{FF2B5EF4-FFF2-40B4-BE49-F238E27FC236}">
                <a16:creationId xmlns:a16="http://schemas.microsoft.com/office/drawing/2014/main" id="{43298903-2DF4-1C9F-AF89-C72355C8F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963"/>
            <a:ext cx="10515600" cy="4046753"/>
          </a:xfrm>
        </p:spPr>
      </p:pic>
    </p:spTree>
    <p:extLst>
      <p:ext uri="{BB962C8B-B14F-4D97-AF65-F5344CB8AC3E}">
        <p14:creationId xmlns:p14="http://schemas.microsoft.com/office/powerpoint/2010/main" val="176594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E9E4-6947-384C-9881-53C4F3E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Snapshot of final_output_lagos.csv</a:t>
            </a:r>
          </a:p>
        </p:txBody>
      </p:sp>
      <p:pic>
        <p:nvPicPr>
          <p:cNvPr id="6" name="Picture 5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CB8AB98D-9532-6607-27AC-6B7B9F6E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001"/>
            <a:ext cx="12134850" cy="960454"/>
          </a:xfrm>
          <a:prstGeom prst="rect">
            <a:avLst/>
          </a:prstGeom>
        </p:spPr>
      </p:pic>
      <p:pic>
        <p:nvPicPr>
          <p:cNvPr id="7" name="Picture 6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D0B4434D-51BB-5B29-1B81-E2B98D8C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" y="3429172"/>
            <a:ext cx="12122150" cy="962162"/>
          </a:xfrm>
          <a:prstGeom prst="rect">
            <a:avLst/>
          </a:prstGeom>
        </p:spPr>
      </p:pic>
      <p:pic>
        <p:nvPicPr>
          <p:cNvPr id="8" name="Picture 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3D6DD84B-E8D4-C049-C728-46AF9EAE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27937"/>
            <a:ext cx="12192000" cy="1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BF43-303F-AFC8-49A3-42CBE092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365125"/>
            <a:ext cx="11616266" cy="1337658"/>
          </a:xfrm>
        </p:spPr>
        <p:txBody>
          <a:bodyPr/>
          <a:lstStyle/>
          <a:p>
            <a:pPr algn="ctr"/>
            <a:r>
              <a:rPr lang="en-US"/>
              <a:t>Modelling results on test set </a:t>
            </a:r>
            <a:r>
              <a:rPr lang="en-US">
                <a:ea typeface="+mj-lt"/>
                <a:cs typeface="+mj-lt"/>
              </a:rPr>
              <a:t>(Lagos)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7E0A27-41DA-214B-C13F-1E73953A9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20995"/>
              </p:ext>
            </p:extLst>
          </p:nvPr>
        </p:nvGraphicFramePr>
        <p:xfrm>
          <a:off x="838200" y="1825625"/>
          <a:ext cx="10515598" cy="415298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571134977"/>
                    </a:ext>
                  </a:extLst>
                </a:gridCol>
                <a:gridCol w="1151466">
                  <a:extLst>
                    <a:ext uri="{9D8B030D-6E8A-4147-A177-3AD203B41FA5}">
                      <a16:colId xmlns:a16="http://schemas.microsoft.com/office/drawing/2014/main" val="3919780779"/>
                    </a:ext>
                  </a:extLst>
                </a:gridCol>
                <a:gridCol w="1185333">
                  <a:extLst>
                    <a:ext uri="{9D8B030D-6E8A-4147-A177-3AD203B41FA5}">
                      <a16:colId xmlns:a16="http://schemas.microsoft.com/office/drawing/2014/main" val="605583181"/>
                    </a:ext>
                  </a:extLst>
                </a:gridCol>
                <a:gridCol w="1185333">
                  <a:extLst>
                    <a:ext uri="{9D8B030D-6E8A-4147-A177-3AD203B41FA5}">
                      <a16:colId xmlns:a16="http://schemas.microsoft.com/office/drawing/2014/main" val="1067823661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15936622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394181125"/>
                    </a:ext>
                  </a:extLst>
                </a:gridCol>
                <a:gridCol w="1083733">
                  <a:extLst>
                    <a:ext uri="{9D8B030D-6E8A-4147-A177-3AD203B41FA5}">
                      <a16:colId xmlns:a16="http://schemas.microsoft.com/office/drawing/2014/main" val="277132773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4857866"/>
                    </a:ext>
                  </a:extLst>
                </a:gridCol>
              </a:tblGrid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Model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Accuracy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AUC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Recall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Precision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F1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Kappa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MCC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946494"/>
                  </a:ext>
                </a:extLst>
              </a:tr>
              <a:tr h="27842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Logistic Regression   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0.9977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0.9337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0.085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0.3953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0.1399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0.1393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0.1825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764225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Random Forest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0.9993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0.44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0.9263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0.5966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0.596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0.6379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55655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K Neighbors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0.9978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0.5034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114982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XGBoost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0.9989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0.9995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0.595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0.8322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0.6939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0.6933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0.7031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478359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Multi-Layer Perceptron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0.9978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0.5671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329063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Decision Tree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0.7596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0.5683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0.5431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0.5421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0.5427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709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Ridge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0.9978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809440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Quadratic Discriminant Analysis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0.9733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0.9849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0.0753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0.1365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512384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Ada Boost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0.9962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0.7413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0.6181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0.6174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0.6261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524122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Gradient Boosting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0.8009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0.265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0.6625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0.3786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0.3778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0.4183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88963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Extra Trees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0.9993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0.405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0.9205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0.5625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0.5619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0.6101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305839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Light Gradient Boosting Machine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0.9938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0.8028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0.435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0.1608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0.2348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0.2324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0.262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37724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Dummy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0.9978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573331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Support Vector Machine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0.9965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0.5043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0.0161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0.0123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0.0107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0.011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098775"/>
                  </a:ext>
                </a:extLst>
              </a:tr>
              <a:tr h="2583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Naive Bayes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0.0687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0.9138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0.0023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0.0046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0.0003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0.0116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22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9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76B7-029B-F26E-15F2-DCFC6F28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Modelling results on test set (Lagos) after balancing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E19E465-6530-BF77-C60F-D4E1624DA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485426"/>
              </p:ext>
            </p:extLst>
          </p:nvPr>
        </p:nvGraphicFramePr>
        <p:xfrm>
          <a:off x="838200" y="1825625"/>
          <a:ext cx="10515597" cy="45022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60508">
                  <a:extLst>
                    <a:ext uri="{9D8B030D-6E8A-4147-A177-3AD203B41FA5}">
                      <a16:colId xmlns:a16="http://schemas.microsoft.com/office/drawing/2014/main" val="1148264593"/>
                    </a:ext>
                  </a:extLst>
                </a:gridCol>
                <a:gridCol w="1232165">
                  <a:extLst>
                    <a:ext uri="{9D8B030D-6E8A-4147-A177-3AD203B41FA5}">
                      <a16:colId xmlns:a16="http://schemas.microsoft.com/office/drawing/2014/main" val="407295203"/>
                    </a:ext>
                  </a:extLst>
                </a:gridCol>
                <a:gridCol w="1114012">
                  <a:extLst>
                    <a:ext uri="{9D8B030D-6E8A-4147-A177-3AD203B41FA5}">
                      <a16:colId xmlns:a16="http://schemas.microsoft.com/office/drawing/2014/main" val="3953283040"/>
                    </a:ext>
                  </a:extLst>
                </a:gridCol>
                <a:gridCol w="1215286">
                  <a:extLst>
                    <a:ext uri="{9D8B030D-6E8A-4147-A177-3AD203B41FA5}">
                      <a16:colId xmlns:a16="http://schemas.microsoft.com/office/drawing/2014/main" val="2129850656"/>
                    </a:ext>
                  </a:extLst>
                </a:gridCol>
                <a:gridCol w="1299680">
                  <a:extLst>
                    <a:ext uri="{9D8B030D-6E8A-4147-A177-3AD203B41FA5}">
                      <a16:colId xmlns:a16="http://schemas.microsoft.com/office/drawing/2014/main" val="94610555"/>
                    </a:ext>
                  </a:extLst>
                </a:gridCol>
                <a:gridCol w="978980">
                  <a:extLst>
                    <a:ext uri="{9D8B030D-6E8A-4147-A177-3AD203B41FA5}">
                      <a16:colId xmlns:a16="http://schemas.microsoft.com/office/drawing/2014/main" val="1606621439"/>
                    </a:ext>
                  </a:extLst>
                </a:gridCol>
                <a:gridCol w="1232165">
                  <a:extLst>
                    <a:ext uri="{9D8B030D-6E8A-4147-A177-3AD203B41FA5}">
                      <a16:colId xmlns:a16="http://schemas.microsoft.com/office/drawing/2014/main" val="1805137429"/>
                    </a:ext>
                  </a:extLst>
                </a:gridCol>
                <a:gridCol w="1282801">
                  <a:extLst>
                    <a:ext uri="{9D8B030D-6E8A-4147-A177-3AD203B41FA5}">
                      <a16:colId xmlns:a16="http://schemas.microsoft.com/office/drawing/2014/main" val="204168209"/>
                    </a:ext>
                  </a:extLst>
                </a:gridCol>
              </a:tblGrid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Model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Accuracy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AUC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Recall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Precision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F1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Kappa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MCC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38546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Logistic Regression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0.918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0.9566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0.885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0.0231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0.045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0.0409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0.1353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287445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Random Forest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0.605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0.5789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0.5917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0.5908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0.5909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965570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K Neighbors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0.9392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0.5583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0.0062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0.0121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0.0079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0.0219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8898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err="1">
                          <a:effectLst/>
                          <a:latin typeface="Aptos"/>
                        </a:rPr>
                        <a:t>XGBoost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0.999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0.9994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0.73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0.7807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0.7545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0.754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u="none" strike="noStrike" dirty="0">
                          <a:effectLst/>
                          <a:latin typeface="Aptos"/>
                        </a:rPr>
                        <a:t>0.7544</a:t>
                      </a:r>
                      <a:r>
                        <a:rPr lang="en-US" sz="1200" b="1" i="0" dirty="0">
                          <a:effectLst/>
                          <a:latin typeface="Aptos"/>
                        </a:rPr>
                        <a:t> </a:t>
                      </a:r>
                      <a:endParaRPr lang="en-US" b="1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620881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Multi-Layer Perceptron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0.9774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0.9742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0.855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0.0773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0.1417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0.1383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0.2531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270055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Decision Tree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0.9971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0.769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0.383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0.4481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0.4467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0.4534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564322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Ridge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0.9661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0.973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0.0594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0.112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0.1083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0.237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552246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Quadratic Discriminant Analysis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0.9832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0.9871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0.1134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0.2033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0.2002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0.3305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994849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Ada Boost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0.9936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0.9956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0.81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0.2278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0.3557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0.3534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0.4276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144932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Gradient Boosting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0.9938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0.2517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0.397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0.395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0.4847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202710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Extra Trees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0.9992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0.6977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0.7229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0.7223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0.7227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98522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Light Gradient Boosting Machine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0.9987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0.9992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0.745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0.6835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0.7129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0.7123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0.7129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260421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Dummy Classifier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0.9978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338405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Support Vector Machine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0.8674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0.8263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0.785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0.0128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0.0252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0.021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0.0895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507565"/>
                  </a:ext>
                </a:extLst>
              </a:tr>
              <a:tr h="2614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Naive Bayes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0.0713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0.6147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0.995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0.0023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0.0047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0.0003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effectLst/>
                          <a:latin typeface="Aptos"/>
                        </a:rPr>
                        <a:t>0.0118</a:t>
                      </a:r>
                      <a:r>
                        <a:rPr lang="en-US" sz="1200" b="0" i="0" dirty="0">
                          <a:effectLst/>
                          <a:latin typeface="Aptos"/>
                        </a:rPr>
                        <a:t> </a:t>
                      </a:r>
                      <a:endParaRPr lang="en-US" b="0" i="0" dirty="0"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783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41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3FF4-90F9-41C5-F928-D7F82F0E5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386"/>
            <a:ext cx="10515600" cy="1325563"/>
          </a:xfrm>
        </p:spPr>
        <p:txBody>
          <a:bodyPr/>
          <a:lstStyle/>
          <a:p>
            <a:pPr algn="ctr"/>
            <a:r>
              <a:rPr lang="en-US"/>
              <a:t>Confusion matrix for XGBoost</a:t>
            </a:r>
          </a:p>
        </p:txBody>
      </p:sp>
      <p:pic>
        <p:nvPicPr>
          <p:cNvPr id="7" name="Picture 6" descr="A green and white squares with numbers&#10;&#10;Description automatically generated">
            <a:extLst>
              <a:ext uri="{FF2B5EF4-FFF2-40B4-BE49-F238E27FC236}">
                <a16:creationId xmlns:a16="http://schemas.microsoft.com/office/drawing/2014/main" id="{6113B09E-1191-C39F-4606-021F5D5B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92" y="1360610"/>
            <a:ext cx="7620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1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7298-CCC4-E824-6529-00854FB5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11" y="0"/>
            <a:ext cx="10018713" cy="1153805"/>
          </a:xfrm>
        </p:spPr>
        <p:txBody>
          <a:bodyPr>
            <a:normAutofit/>
          </a:bodyPr>
          <a:lstStyle/>
          <a:p>
            <a:pPr algn="ctr"/>
            <a:r>
              <a:rPr lang="en-IN" sz="3600">
                <a:cs typeface="Times New Roman"/>
              </a:rPr>
              <a:t>Mapping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9A07-9C3F-3250-D925-DCA5086D4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07" y="1280805"/>
            <a:ext cx="10655300" cy="530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000" dirty="0">
                <a:cs typeface="Times New Roman"/>
              </a:rPr>
              <a:t>Introduction</a:t>
            </a:r>
          </a:p>
          <a:p>
            <a:pPr lvl="1"/>
            <a:r>
              <a:rPr lang="en-IN" sz="2000" dirty="0">
                <a:cs typeface="Times New Roman"/>
              </a:rPr>
              <a:t>The prevalence and growth of slums in low- and middle- income countries (LMICs) present a significant challenge especially during COVID-19 pandemic and economic crisis. </a:t>
            </a:r>
          </a:p>
          <a:p>
            <a:pPr lvl="1"/>
            <a:r>
              <a:rPr lang="en-IN" sz="2000" dirty="0">
                <a:cs typeface="Times New Roman"/>
              </a:rPr>
              <a:t>Accurate mapping of deprived areas is important for monitoring Sustainable Development Goals (SDGs). </a:t>
            </a:r>
          </a:p>
          <a:p>
            <a:r>
              <a:rPr lang="en-IN" sz="2000" dirty="0">
                <a:cs typeface="Times New Roman"/>
              </a:rPr>
              <a:t>The IDEAMAPS Project </a:t>
            </a:r>
          </a:p>
          <a:p>
            <a:pPr lvl="1"/>
            <a:r>
              <a:rPr lang="en-IN" sz="2000" dirty="0">
                <a:cs typeface="Times New Roman"/>
              </a:rPr>
              <a:t>Aims to improve the consistency and accuracy of mapping deprived areas across cities, mainly focusing on African cities, specifically Lagos, Nigeria and Nairobi, Kenya. </a:t>
            </a:r>
          </a:p>
          <a:p>
            <a:r>
              <a:rPr lang="en-IN" sz="2000" dirty="0">
                <a:cs typeface="Times New Roman"/>
              </a:rPr>
              <a:t>Data sources and metrics</a:t>
            </a:r>
          </a:p>
          <a:p>
            <a:pPr lvl="1"/>
            <a:r>
              <a:rPr lang="en-IN" sz="2000" dirty="0">
                <a:cs typeface="Times New Roman"/>
              </a:rPr>
              <a:t>Open geospatial data sources: Google Maps Engine &amp; OpenStreetMap</a:t>
            </a:r>
          </a:p>
          <a:p>
            <a:pPr lvl="1"/>
            <a:r>
              <a:rPr lang="en-IN" sz="2000" dirty="0">
                <a:cs typeface="Times New Roman"/>
              </a:rPr>
              <a:t>Relevant datasets: sentinel-2 imagery, covariate features, and contextual features</a:t>
            </a:r>
          </a:p>
          <a:p>
            <a:pPr lvl="1"/>
            <a:r>
              <a:rPr lang="en-IN" sz="2000" dirty="0">
                <a:cs typeface="Times New Roman"/>
              </a:rPr>
              <a:t>Model performance: F1 scores with balanced precision and recall values</a:t>
            </a:r>
            <a:endParaRPr lang="en-IN" sz="2000" dirty="0"/>
          </a:p>
          <a:p>
            <a:pPr lvl="1"/>
            <a:r>
              <a:rPr lang="en-IN" sz="2000" dirty="0">
                <a:cs typeface="Times New Roman"/>
              </a:rPr>
              <a:t>The best-performing model will be determined by its ability to generalize and identify deprived areas across different urban settings </a:t>
            </a:r>
          </a:p>
          <a:p>
            <a:pPr lvl="1"/>
            <a:endParaRPr lang="en-IN" sz="2000">
              <a:latin typeface="Times New Roman"/>
              <a:cs typeface="Times New Roman"/>
            </a:endParaRPr>
          </a:p>
          <a:p>
            <a:pPr lvl="1"/>
            <a:endParaRPr lang="en-IN" sz="2000">
              <a:latin typeface="Times New Roman"/>
              <a:cs typeface="Times New Roman"/>
            </a:endParaRPr>
          </a:p>
          <a:p>
            <a:endParaRPr lang="en-IN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08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72C3-FE76-3239-0F32-24E1BE047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2"/>
            <a:ext cx="10515600" cy="1255225"/>
          </a:xfrm>
        </p:spPr>
        <p:txBody>
          <a:bodyPr/>
          <a:lstStyle/>
          <a:p>
            <a:pPr algn="ctr"/>
            <a:r>
              <a:rPr lang="en-US"/>
              <a:t>Impact of features on model output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39AD0D-B62F-C7E8-08D6-83DDDFCAD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903" y="1403594"/>
            <a:ext cx="4402838" cy="4960938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63040F-ECD8-E263-6A65-DA543C669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696510"/>
              </p:ext>
            </p:extLst>
          </p:nvPr>
        </p:nvGraphicFramePr>
        <p:xfrm>
          <a:off x="5931876" y="1500553"/>
          <a:ext cx="5657850" cy="4663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104111413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414304662"/>
                    </a:ext>
                  </a:extLst>
                </a:gridCol>
              </a:tblGrid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b="1" dirty="0">
                          <a:effectLst/>
                          <a:latin typeface="Aptos"/>
                        </a:rPr>
                        <a:t>Covariate Feature</a:t>
                      </a:r>
                      <a:r>
                        <a:rPr lang="en-US" sz="1200" dirty="0">
                          <a:effectLst/>
                          <a:latin typeface="Aptos"/>
                        </a:rPr>
                        <a:t>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108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7C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b="1" dirty="0">
                          <a:effectLst/>
                          <a:latin typeface="Aptos"/>
                        </a:rPr>
                        <a:t>Description</a:t>
                      </a:r>
                      <a:r>
                        <a:rPr lang="en-US" sz="1200" dirty="0">
                          <a:effectLst/>
                          <a:latin typeface="Aptos"/>
                        </a:rPr>
                        <a:t>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7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7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277356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13 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9079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ph_dist_cultivated_2015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7F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181929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46 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107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uu_bld_den_2020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79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533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42 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507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sh_dist_mnr_pofw_2019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8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982780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44 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708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sh_ethno_den_2020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86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00086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2 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108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fs_dist_school_2020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8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188171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47 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108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uu_impr_housing_2015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8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035098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48 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108D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fs_dist_hf_2019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8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571320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5 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F08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in_dist_waterway_2016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8A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710772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35 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108D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ses_m_lit_2018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8D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339826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51 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B096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ph_dist_riv_network_2007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95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774830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11 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5095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ph_dist_art_surface_2015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92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616047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21 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5095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ph_grd_water_2000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92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62702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39 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10A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ses_preg_2017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99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364904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4 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B099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in_dist_rd_intersect_2016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99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3173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28 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509C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ph_slope_2000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9C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110549"/>
                  </a:ext>
                </a:extLst>
              </a:tr>
              <a:tr h="2739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43 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10A2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A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  <a:latin typeface="Aptos"/>
                        </a:rPr>
                        <a:t>sh_dist_pofw_2019 </a:t>
                      </a:r>
                      <a:endParaRPr lang="en-US" dirty="0">
                        <a:effectLst/>
                        <a:latin typeface="Aptos"/>
                      </a:endParaRPr>
                    </a:p>
                  </a:txBody>
                  <a:tcPr marL="57150" marR="571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3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A2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880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04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699F-6A7F-49AE-C772-006DF87C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2" y="365125"/>
            <a:ext cx="10820400" cy="1349009"/>
          </a:xfrm>
        </p:spPr>
        <p:txBody>
          <a:bodyPr/>
          <a:lstStyle/>
          <a:p>
            <a:r>
              <a:rPr lang="en-US"/>
              <a:t>Mapping slum labels on QGIS for Lagos</a:t>
            </a:r>
          </a:p>
        </p:txBody>
      </p:sp>
      <p:pic>
        <p:nvPicPr>
          <p:cNvPr id="4" name="Content Placeholder 3" descr="A satellite image of a land&#10;&#10;Description automatically generated">
            <a:extLst>
              <a:ext uri="{FF2B5EF4-FFF2-40B4-BE49-F238E27FC236}">
                <a16:creationId xmlns:a16="http://schemas.microsoft.com/office/drawing/2014/main" id="{6C388DC6-484F-9444-64DF-518986E24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939" y="1555017"/>
            <a:ext cx="8018122" cy="4985361"/>
          </a:xfrm>
        </p:spPr>
      </p:pic>
    </p:spTree>
    <p:extLst>
      <p:ext uri="{BB962C8B-B14F-4D97-AF65-F5344CB8AC3E}">
        <p14:creationId xmlns:p14="http://schemas.microsoft.com/office/powerpoint/2010/main" val="230796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7286-650E-53B2-B9F2-1F4A29F8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ea typeface="+mj-lt"/>
                <a:cs typeface="+mj-lt"/>
              </a:rPr>
              <a:t>Further steps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35B4A-447D-B85A-3B7A-5D863EC8F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400" dirty="0">
                <a:latin typeface="Aptos"/>
                <a:cs typeface="Arial"/>
              </a:rPr>
              <a:t>Run the models trained for one area and test it on another area (Nairobi).</a:t>
            </a: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400" dirty="0">
                <a:latin typeface="Aptos"/>
                <a:cs typeface="Arial"/>
              </a:rPr>
              <a:t>Train deep learning models like CNN using the sentinel-2 images and labels.</a:t>
            </a: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400" dirty="0">
                <a:latin typeface="Aptos"/>
                <a:cs typeface="Arial"/>
              </a:rPr>
              <a:t>Run the models using the 10m resolution. </a:t>
            </a:r>
          </a:p>
        </p:txBody>
      </p:sp>
    </p:spTree>
    <p:extLst>
      <p:ext uri="{BB962C8B-B14F-4D97-AF65-F5344CB8AC3E}">
        <p14:creationId xmlns:p14="http://schemas.microsoft.com/office/powerpoint/2010/main" val="3005800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C210-728C-CC54-26DA-A25B48D3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ea typeface="+mj-lt"/>
                <a:cs typeface="+mj-lt"/>
              </a:rPr>
              <a:t>Reference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EDBF-5CB4-D578-82B4-05201EF7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latin typeface="Aptos"/>
                <a:cs typeface="Times New Roman"/>
              </a:rPr>
              <a:t>Lee, J.-G., &amp; Kang, M. (2015). Geospatial Big Data: Challenges and Opportunities. </a:t>
            </a:r>
            <a:r>
              <a:rPr lang="en-US" sz="1200" i="1" dirty="0">
                <a:latin typeface="Aptos"/>
                <a:cs typeface="Times New Roman"/>
              </a:rPr>
              <a:t>Big Data  Research</a:t>
            </a:r>
            <a:r>
              <a:rPr lang="en-US" sz="1200" dirty="0">
                <a:latin typeface="Aptos"/>
                <a:cs typeface="Times New Roman"/>
              </a:rPr>
              <a:t>, </a:t>
            </a:r>
            <a:r>
              <a:rPr lang="en-US" sz="1200" i="1" dirty="0">
                <a:latin typeface="Aptos"/>
                <a:cs typeface="Times New Roman"/>
              </a:rPr>
              <a:t>2</a:t>
            </a:r>
            <a:r>
              <a:rPr lang="en-US" sz="1200" dirty="0">
                <a:latin typeface="Aptos"/>
                <a:cs typeface="Times New Roman"/>
              </a:rPr>
              <a:t>(2), 74–81. </a:t>
            </a:r>
            <a:r>
              <a:rPr lang="en-US" sz="1200" u="sng" dirty="0">
                <a:latin typeface="Aptos"/>
                <a:cs typeface="Times New Roman"/>
                <a:hlinkClick r:id="rId2"/>
              </a:rPr>
              <a:t>https://doi.org/10.1016/j.bdr.2015.01.003</a:t>
            </a:r>
            <a:endParaRPr lang="en-US" sz="1200" u="sng">
              <a:latin typeface="Aptos"/>
              <a:cs typeface="Times New Roman"/>
            </a:endParaRPr>
          </a:p>
          <a:p>
            <a:r>
              <a:rPr lang="en-US" sz="1200" dirty="0">
                <a:latin typeface="Aptos"/>
                <a:cs typeface="Times New Roman"/>
              </a:rPr>
              <a:t>Robinson, A. C., Demšar, U., Moore, A. B., Buckley, A., Jiang, B., Field, K., Kraak, M.-J., </a:t>
            </a:r>
            <a:r>
              <a:rPr lang="en-US" sz="1200" dirty="0" err="1">
                <a:latin typeface="Aptos"/>
                <a:cs typeface="Times New Roman"/>
              </a:rPr>
              <a:t>Camboim</a:t>
            </a:r>
            <a:r>
              <a:rPr lang="en-US" sz="1200" dirty="0">
                <a:latin typeface="Aptos"/>
                <a:cs typeface="Times New Roman"/>
              </a:rPr>
              <a:t>, S. P., &amp; Sluter, C. R. (2017). Geospatial big data and cartography: research challenges and opportunities for making maps that matter. </a:t>
            </a:r>
            <a:r>
              <a:rPr lang="en-US" sz="1200" i="1" dirty="0">
                <a:latin typeface="Aptos"/>
                <a:cs typeface="Times New Roman"/>
              </a:rPr>
              <a:t>International Journal of Cartography</a:t>
            </a:r>
            <a:r>
              <a:rPr lang="en-US" sz="1200" dirty="0">
                <a:latin typeface="Aptos"/>
                <a:cs typeface="Times New Roman"/>
              </a:rPr>
              <a:t>, </a:t>
            </a:r>
            <a:r>
              <a:rPr lang="en-US" sz="1200" i="1" dirty="0">
                <a:latin typeface="Aptos"/>
                <a:cs typeface="Times New Roman"/>
              </a:rPr>
              <a:t>3</a:t>
            </a:r>
            <a:r>
              <a:rPr lang="en-US" sz="1200" dirty="0">
                <a:latin typeface="Aptos"/>
                <a:cs typeface="Times New Roman"/>
              </a:rPr>
              <a:t>(sup1), 32–60. </a:t>
            </a:r>
            <a:r>
              <a:rPr lang="en-US" sz="1200" u="sng" dirty="0">
                <a:latin typeface="Aptos"/>
                <a:cs typeface="Times New Roman"/>
                <a:hlinkClick r:id="rId3"/>
              </a:rPr>
              <a:t>https://doi.org/10.1080/23729333.2016.1278151</a:t>
            </a:r>
            <a:endParaRPr lang="en-US" sz="1200" u="sng">
              <a:latin typeface="Aptos"/>
              <a:cs typeface="Times New Roman"/>
            </a:endParaRPr>
          </a:p>
          <a:p>
            <a:r>
              <a:rPr lang="en-US" sz="1200" dirty="0" err="1">
                <a:latin typeface="Aptos"/>
                <a:cs typeface="Times New Roman"/>
              </a:rPr>
              <a:t>Kovacs-Györi</a:t>
            </a:r>
            <a:r>
              <a:rPr lang="en-US" sz="1200" dirty="0">
                <a:latin typeface="Aptos"/>
                <a:cs typeface="Times New Roman"/>
              </a:rPr>
              <a:t>, A., Ristea, A., Havas, C., Mehaffy, M., </a:t>
            </a:r>
            <a:r>
              <a:rPr lang="en-US" sz="1200" dirty="0" err="1">
                <a:latin typeface="Aptos"/>
                <a:cs typeface="Times New Roman"/>
              </a:rPr>
              <a:t>Hochmair</a:t>
            </a:r>
            <a:r>
              <a:rPr lang="en-US" sz="1200" dirty="0">
                <a:latin typeface="Aptos"/>
                <a:cs typeface="Times New Roman"/>
              </a:rPr>
              <a:t>, H. H., Resch, B., Juhasz, L., Lehner, A., Ramasubramanian, L., &amp; Blaschke, T. (2020). Opportunities and Challenges of Geospatial Analysis for Promoting Urban Livability in the Era of Big Data and Machine Learning. </a:t>
            </a:r>
            <a:r>
              <a:rPr lang="en-US" sz="1200" i="1" dirty="0">
                <a:latin typeface="Aptos"/>
                <a:cs typeface="Times New Roman"/>
              </a:rPr>
              <a:t>ISPRS International Journal of Geo-Information</a:t>
            </a:r>
            <a:r>
              <a:rPr lang="en-US" sz="1200" dirty="0">
                <a:latin typeface="Aptos"/>
                <a:cs typeface="Times New Roman"/>
              </a:rPr>
              <a:t>, </a:t>
            </a:r>
            <a:r>
              <a:rPr lang="en-US" sz="1200" i="1" dirty="0">
                <a:latin typeface="Aptos"/>
                <a:cs typeface="Times New Roman"/>
              </a:rPr>
              <a:t>9</a:t>
            </a:r>
            <a:r>
              <a:rPr lang="en-US" sz="1200" dirty="0">
                <a:latin typeface="Aptos"/>
                <a:cs typeface="Times New Roman"/>
              </a:rPr>
              <a:t>(752). </a:t>
            </a:r>
          </a:p>
          <a:p>
            <a:r>
              <a:rPr lang="en-US" sz="1200" dirty="0" err="1">
                <a:latin typeface="Aptos"/>
                <a:cs typeface="Times New Roman"/>
              </a:rPr>
              <a:t>Koldasbayeva</a:t>
            </a:r>
            <a:r>
              <a:rPr lang="en-US" sz="1200" dirty="0">
                <a:latin typeface="Aptos"/>
                <a:cs typeface="Times New Roman"/>
              </a:rPr>
              <a:t>, D., </a:t>
            </a:r>
            <a:r>
              <a:rPr lang="en-US" sz="1200" dirty="0" err="1">
                <a:latin typeface="Aptos"/>
                <a:cs typeface="Times New Roman"/>
              </a:rPr>
              <a:t>Tregubova</a:t>
            </a:r>
            <a:r>
              <a:rPr lang="en-US" sz="1200" dirty="0">
                <a:latin typeface="Aptos"/>
                <a:cs typeface="Times New Roman"/>
              </a:rPr>
              <a:t>, P., Gasanov, M., Zaytsev, A., </a:t>
            </a:r>
            <a:r>
              <a:rPr lang="en-US" sz="1200" dirty="0" err="1">
                <a:latin typeface="Aptos"/>
                <a:cs typeface="Times New Roman"/>
              </a:rPr>
              <a:t>Petrovskaia</a:t>
            </a:r>
            <a:r>
              <a:rPr lang="en-US" sz="1200" dirty="0">
                <a:latin typeface="Aptos"/>
                <a:cs typeface="Times New Roman"/>
              </a:rPr>
              <a:t>, A., &amp; </a:t>
            </a:r>
            <a:r>
              <a:rPr lang="en-US" sz="1200" dirty="0" err="1">
                <a:latin typeface="Aptos"/>
                <a:cs typeface="Times New Roman"/>
              </a:rPr>
              <a:t>Burnaev</a:t>
            </a:r>
            <a:r>
              <a:rPr lang="en-US" sz="1200" dirty="0">
                <a:latin typeface="Aptos"/>
                <a:cs typeface="Times New Roman"/>
              </a:rPr>
              <a:t>, E. (2023). Challenges in data-based geospatial modeling for environmental research and practice. </a:t>
            </a:r>
            <a:r>
              <a:rPr lang="en-US" sz="1200" i="1" dirty="0" err="1">
                <a:latin typeface="Aptos"/>
                <a:cs typeface="Times New Roman"/>
              </a:rPr>
              <a:t>arXiv.Org</a:t>
            </a:r>
            <a:r>
              <a:rPr lang="en-US" sz="1200" dirty="0">
                <a:latin typeface="Aptos"/>
                <a:cs typeface="Times New Roman"/>
              </a:rPr>
              <a:t>. </a:t>
            </a:r>
            <a:r>
              <a:rPr lang="en-US" sz="1200" u="sng" dirty="0">
                <a:latin typeface="Aptos"/>
                <a:cs typeface="Times New Roman"/>
                <a:hlinkClick r:id="rId4"/>
              </a:rPr>
              <a:t>https://doi.org/10.48550/arxiv.2311.11057</a:t>
            </a:r>
            <a:endParaRPr lang="en-US" sz="1200" u="sng">
              <a:latin typeface="Aptos"/>
              <a:cs typeface="Times New Roman"/>
            </a:endParaRPr>
          </a:p>
          <a:p>
            <a:r>
              <a:rPr lang="en-IN" sz="1200" dirty="0">
                <a:latin typeface="Aptos"/>
                <a:cs typeface="Times New Roman"/>
              </a:rPr>
              <a:t>Runfola, D., Stefanidis, A., </a:t>
            </a:r>
            <a:r>
              <a:rPr lang="en-IN" sz="1200" dirty="0" err="1">
                <a:latin typeface="Aptos"/>
                <a:cs typeface="Times New Roman"/>
              </a:rPr>
              <a:t>Lv</a:t>
            </a:r>
            <a:r>
              <a:rPr lang="en-IN" sz="1200" dirty="0">
                <a:latin typeface="Aptos"/>
                <a:cs typeface="Times New Roman"/>
              </a:rPr>
              <a:t>, Z., O’Brien, J., &amp; Baier, H. (2024). A multi-glimpse deep learning architecture to estimate socioeconomic census metrics in the context of extreme scope variance. </a:t>
            </a:r>
            <a:r>
              <a:rPr lang="en-IN" sz="1200" i="1" dirty="0">
                <a:latin typeface="Aptos"/>
                <a:cs typeface="Times New Roman"/>
              </a:rPr>
              <a:t>International Journal of Geographical Information Science</a:t>
            </a:r>
            <a:r>
              <a:rPr lang="en-IN" sz="1200" dirty="0">
                <a:latin typeface="Aptos"/>
                <a:cs typeface="Times New Roman"/>
              </a:rPr>
              <a:t>, 1–25. </a:t>
            </a:r>
            <a:r>
              <a:rPr lang="en-IN" sz="1200" u="sng" dirty="0">
                <a:latin typeface="Aptos"/>
                <a:cs typeface="Times New Roman"/>
                <a:hlinkClick r:id="rId5"/>
              </a:rPr>
              <a:t>https://doi.org/10.1080/13658816.2024.2305636</a:t>
            </a:r>
            <a:r>
              <a:rPr lang="en-IN" sz="1200" dirty="0">
                <a:latin typeface="Aptos"/>
                <a:cs typeface="Times New Roman"/>
              </a:rPr>
              <a:t> </a:t>
            </a:r>
            <a:endParaRPr lang="en-US" sz="1200">
              <a:latin typeface="Aptos"/>
              <a:cs typeface="Times New Roman"/>
            </a:endParaRPr>
          </a:p>
          <a:p>
            <a:r>
              <a:rPr lang="en-IN" sz="1200" dirty="0">
                <a:latin typeface="Aptos"/>
                <a:cs typeface="Times New Roman"/>
              </a:rPr>
              <a:t>Engstrom, R., Owusu, M., Nair, A., Jafari, A., Thomson, D., &amp; Kuffer, M. (2023). Evaluating the ability to use contextual features to map deprived areas ‘slums’ in multiple cities. </a:t>
            </a:r>
            <a:r>
              <a:rPr lang="en-IN" sz="1200" i="1" dirty="0">
                <a:latin typeface="Aptos"/>
                <a:cs typeface="Times New Roman"/>
              </a:rPr>
              <a:t>IGARSS 2023 - 2023 IEEE International Geoscience and Remote Sensing Symposium</a:t>
            </a:r>
            <a:r>
              <a:rPr lang="en-IN" sz="1200" dirty="0">
                <a:latin typeface="Aptos"/>
                <a:cs typeface="Times New Roman"/>
              </a:rPr>
              <a:t>. </a:t>
            </a:r>
            <a:r>
              <a:rPr lang="en-IN" sz="1200" u="sng" dirty="0">
                <a:latin typeface="Aptos"/>
                <a:cs typeface="Times New Roman"/>
                <a:hlinkClick r:id="rId6"/>
              </a:rPr>
              <a:t>https://doi.org/10.1109/igarss52108.2023.10282954</a:t>
            </a:r>
            <a:endParaRPr lang="en-US" sz="1200" u="sng">
              <a:latin typeface="Aptos"/>
              <a:cs typeface="Times New Roman"/>
            </a:endParaRPr>
          </a:p>
          <a:p>
            <a:r>
              <a:rPr lang="en-US" sz="1200" dirty="0">
                <a:latin typeface="Aptos"/>
                <a:cs typeface="Times New Roman"/>
              </a:rPr>
              <a:t>Owusu, M., Engstrom, R., Thomson, D., Kuffer, M., &amp; Mann, M. L. (2023, November 8). </a:t>
            </a:r>
            <a:r>
              <a:rPr lang="en-US" sz="1200" i="1" dirty="0">
                <a:latin typeface="Aptos"/>
                <a:cs typeface="Times New Roman"/>
              </a:rPr>
              <a:t>Mapping deprived urban areas using open geospatial data and machine learning in Africa</a:t>
            </a:r>
            <a:r>
              <a:rPr lang="en-US" sz="1200" dirty="0">
                <a:latin typeface="Aptos"/>
                <a:cs typeface="Times New Roman"/>
              </a:rPr>
              <a:t>. MDPI. </a:t>
            </a:r>
            <a:r>
              <a:rPr lang="en-US" sz="1200" u="sng" dirty="0">
                <a:latin typeface="Aptos"/>
                <a:cs typeface="Times New Roman"/>
                <a:hlinkClick r:id="rId7"/>
              </a:rPr>
              <a:t>https://www.mdpi.com/2413-8851/7/4/116/htm</a:t>
            </a:r>
            <a:endParaRPr lang="en-US" sz="1200" u="sng">
              <a:latin typeface="Aptos"/>
              <a:cs typeface="Times New Roman"/>
            </a:endParaRPr>
          </a:p>
          <a:p>
            <a:r>
              <a:rPr lang="en-US" sz="1200" dirty="0">
                <a:latin typeface="Aptos"/>
                <a:cs typeface="Times New Roman"/>
              </a:rPr>
              <a:t>Owusu, M., Kuffer, M., Belgiu, M., Grippa, T., Lennert, M., </a:t>
            </a:r>
            <a:r>
              <a:rPr lang="en-US" sz="1200" dirty="0" err="1">
                <a:latin typeface="Aptos"/>
                <a:cs typeface="Times New Roman"/>
              </a:rPr>
              <a:t>Georganos</a:t>
            </a:r>
            <a:r>
              <a:rPr lang="en-US" sz="1200" dirty="0">
                <a:latin typeface="Aptos"/>
                <a:cs typeface="Times New Roman"/>
              </a:rPr>
              <a:t>, S., &amp; </a:t>
            </a:r>
            <a:r>
              <a:rPr lang="en-US" sz="1200" dirty="0" err="1">
                <a:latin typeface="Aptos"/>
                <a:cs typeface="Times New Roman"/>
              </a:rPr>
              <a:t>Vanhuysse</a:t>
            </a:r>
            <a:r>
              <a:rPr lang="en-US" sz="1200" dirty="0">
                <a:latin typeface="Aptos"/>
                <a:cs typeface="Times New Roman"/>
              </a:rPr>
              <a:t>, S. (2021). Towards user-driven earth observation-based slum mapping. </a:t>
            </a:r>
            <a:r>
              <a:rPr lang="en-US" sz="1200" i="1" dirty="0">
                <a:latin typeface="Aptos"/>
                <a:cs typeface="Times New Roman"/>
              </a:rPr>
              <a:t>Computers, Environment and Urban Systems</a:t>
            </a:r>
            <a:r>
              <a:rPr lang="en-US" sz="1200" dirty="0">
                <a:latin typeface="Aptos"/>
                <a:cs typeface="Times New Roman"/>
              </a:rPr>
              <a:t>, </a:t>
            </a:r>
            <a:r>
              <a:rPr lang="en-US" sz="1200" i="1" dirty="0">
                <a:latin typeface="Aptos"/>
                <a:cs typeface="Times New Roman"/>
              </a:rPr>
              <a:t>89</a:t>
            </a:r>
            <a:r>
              <a:rPr lang="en-US" sz="1200" dirty="0">
                <a:latin typeface="Aptos"/>
                <a:cs typeface="Times New Roman"/>
              </a:rPr>
              <a:t>, 101681. </a:t>
            </a:r>
            <a:r>
              <a:rPr lang="en-US" sz="1200" u="sng" dirty="0">
                <a:latin typeface="Aptos"/>
                <a:cs typeface="Times New Roman"/>
                <a:hlinkClick r:id="rId8"/>
              </a:rPr>
              <a:t>https://doi.org/10.1016/j.compenvurbsys.2021.101681</a:t>
            </a:r>
            <a:endParaRPr lang="en-US" sz="1200">
              <a:latin typeface="Aptos"/>
              <a:cs typeface="Times New Roman"/>
            </a:endParaRPr>
          </a:p>
          <a:p>
            <a:r>
              <a:rPr lang="en-US" sz="1200" dirty="0">
                <a:latin typeface="Aptos"/>
                <a:cs typeface="Times New Roman"/>
              </a:rPr>
              <a:t>T. Stark, M. Wurm, H. </a:t>
            </a:r>
            <a:r>
              <a:rPr lang="en-US" sz="1200" dirty="0" err="1">
                <a:latin typeface="Aptos"/>
                <a:cs typeface="Times New Roman"/>
              </a:rPr>
              <a:t>Taubenböck</a:t>
            </a:r>
            <a:r>
              <a:rPr lang="en-US" sz="1200" dirty="0">
                <a:latin typeface="Aptos"/>
                <a:cs typeface="Times New Roman"/>
              </a:rPr>
              <a:t> and X. X. Zhu, "Slum Mapping in Imbalanced Remote Sensing Datasets Using Transfer Learned Deep Features," </a:t>
            </a:r>
            <a:r>
              <a:rPr lang="en-US" sz="1200" i="1" dirty="0">
                <a:latin typeface="Aptos"/>
                <a:cs typeface="Times New Roman"/>
              </a:rPr>
              <a:t>2019 Joint Urban Remote Sensing Event (JURSE)</a:t>
            </a:r>
            <a:r>
              <a:rPr lang="en-US" sz="1200" dirty="0">
                <a:latin typeface="Aptos"/>
                <a:cs typeface="Times New Roman"/>
              </a:rPr>
              <a:t>, Vannes, France, 2019, pp. 1-4, </a:t>
            </a:r>
            <a:r>
              <a:rPr lang="en-US" sz="1200" dirty="0" err="1">
                <a:latin typeface="Aptos"/>
                <a:cs typeface="Times New Roman"/>
              </a:rPr>
              <a:t>doi</a:t>
            </a:r>
            <a:r>
              <a:rPr lang="en-US" sz="1200" dirty="0">
                <a:latin typeface="Aptos"/>
                <a:cs typeface="Times New Roman"/>
              </a:rPr>
              <a:t>: 10.1109/JURSE.2019.8808965.</a:t>
            </a:r>
          </a:p>
          <a:p>
            <a:r>
              <a:rPr lang="en-US" sz="1200" dirty="0">
                <a:latin typeface="Aptos"/>
                <a:cs typeface="Times New Roman"/>
              </a:rPr>
              <a:t>Fisher, T., Gibson, H. W., Liu, Y., Abdar, M., Posa, M., Salimi‐Khorshidi, G., </a:t>
            </a:r>
            <a:r>
              <a:rPr lang="en-US" sz="1200" dirty="0" err="1">
                <a:latin typeface="Aptos"/>
                <a:cs typeface="Times New Roman"/>
              </a:rPr>
              <a:t>Hassaïne</a:t>
            </a:r>
            <a:r>
              <a:rPr lang="en-US" sz="1200" dirty="0">
                <a:latin typeface="Aptos"/>
                <a:cs typeface="Times New Roman"/>
              </a:rPr>
              <a:t>, A., Cai, Y., Rahimi, K., &amp; </a:t>
            </a:r>
            <a:r>
              <a:rPr lang="en-US" sz="1200" dirty="0" err="1">
                <a:latin typeface="Aptos"/>
                <a:cs typeface="Times New Roman"/>
              </a:rPr>
              <a:t>Mamouei</a:t>
            </a:r>
            <a:r>
              <a:rPr lang="en-US" sz="1200" dirty="0">
                <a:latin typeface="Aptos"/>
                <a:cs typeface="Times New Roman"/>
              </a:rPr>
              <a:t>, M. (2022). Uncertainty-Aware interpretable deep learning for slum mapping and monitoring. </a:t>
            </a:r>
            <a:r>
              <a:rPr lang="en-US" sz="1200" i="1" dirty="0">
                <a:latin typeface="Aptos"/>
                <a:cs typeface="Times New Roman"/>
              </a:rPr>
              <a:t>Remote Sensing</a:t>
            </a:r>
            <a:r>
              <a:rPr lang="en-US" sz="1200" dirty="0">
                <a:latin typeface="Aptos"/>
                <a:cs typeface="Times New Roman"/>
              </a:rPr>
              <a:t>, </a:t>
            </a:r>
            <a:r>
              <a:rPr lang="en-US" sz="1200" i="1" dirty="0">
                <a:latin typeface="Aptos"/>
                <a:cs typeface="Times New Roman"/>
              </a:rPr>
              <a:t>14</a:t>
            </a:r>
            <a:r>
              <a:rPr lang="en-US" sz="1200" dirty="0">
                <a:latin typeface="Aptos"/>
                <a:cs typeface="Times New Roman"/>
              </a:rPr>
              <a:t>(13), 3072. </a:t>
            </a:r>
            <a:r>
              <a:rPr lang="en-US" sz="1200" u="sng" dirty="0">
                <a:latin typeface="Aptos"/>
                <a:cs typeface="Times New Roman"/>
                <a:hlinkClick r:id="rId9"/>
              </a:rPr>
              <a:t>https://doi.org/10.3390/rs14133072</a:t>
            </a:r>
            <a:endParaRPr lang="en-US" sz="1200">
              <a:latin typeface="Aptos"/>
              <a:cs typeface="Times New Roman"/>
            </a:endParaRPr>
          </a:p>
          <a:p>
            <a:endParaRPr lang="en-US">
              <a:latin typeface="Aptos" panose="020B00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628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D76860-B512-FAD2-B789-E7EB86D8B831}"/>
              </a:ext>
            </a:extLst>
          </p:cNvPr>
          <p:cNvSpPr>
            <a:spLocks noGrp="1"/>
          </p:cNvSpPr>
          <p:nvPr/>
        </p:nvSpPr>
        <p:spPr>
          <a:xfrm>
            <a:off x="837293" y="708025"/>
            <a:ext cx="10515600" cy="56455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Times New Roman"/>
              </a:rPr>
              <a:t>Challenges Identified in Literature </a:t>
            </a:r>
          </a:p>
          <a:p>
            <a:pPr lvl="1"/>
            <a:r>
              <a:rPr lang="en-US" sz="2000">
                <a:cs typeface="Times New Roman"/>
              </a:rPr>
              <a:t>Lee and Kang (2015): Advanced algorithms needed for processing and storing diverse geospatial big data </a:t>
            </a:r>
          </a:p>
          <a:p>
            <a:pPr lvl="1"/>
            <a:r>
              <a:rPr lang="en-US" sz="2000">
                <a:cs typeface="Times New Roman"/>
              </a:rPr>
              <a:t>Robinson et al. (2017): Difficulties in turning large data volumes into clear visual maps.</a:t>
            </a:r>
          </a:p>
          <a:p>
            <a:pPr lvl="1"/>
            <a:r>
              <a:rPr lang="en-US" sz="2000">
                <a:cs typeface="Times New Roman"/>
              </a:rPr>
              <a:t>Lehner et al. (2020): Issues in deriving insights from unstructured data within urban environments. </a:t>
            </a:r>
          </a:p>
          <a:p>
            <a:pPr lvl="1"/>
            <a:r>
              <a:rPr lang="en-US" sz="2000" err="1">
                <a:cs typeface="Times New Roman"/>
              </a:rPr>
              <a:t>Koldasbayeva</a:t>
            </a:r>
            <a:r>
              <a:rPr lang="en-US" sz="2000">
                <a:cs typeface="Times New Roman"/>
              </a:rPr>
              <a:t> et al. (2023): Tackle imbalanced datasets and spatial autocorrelation in environmental research. </a:t>
            </a:r>
          </a:p>
          <a:p>
            <a:pPr lvl="1"/>
            <a:r>
              <a:rPr lang="en-US" sz="2000">
                <a:cs typeface="Times New Roman"/>
              </a:rPr>
              <a:t>Runfola et al. (2024): Applied deep learning to estimate socioeconomic factors from satellite imagery. </a:t>
            </a:r>
          </a:p>
          <a:p>
            <a:r>
              <a:rPr lang="en-US" sz="2000">
                <a:cs typeface="Times New Roman"/>
              </a:rPr>
              <a:t>Application in Lagos and Nairobi</a:t>
            </a:r>
          </a:p>
          <a:p>
            <a:pPr lvl="1"/>
            <a:r>
              <a:rPr lang="en-US" sz="2000">
                <a:cs typeface="Times New Roman"/>
              </a:rPr>
              <a:t>Accesses the impact of these factors on urban deprivation</a:t>
            </a:r>
          </a:p>
          <a:p>
            <a:r>
              <a:rPr lang="en-US" sz="2000">
                <a:cs typeface="Times New Roman"/>
              </a:rPr>
              <a:t>Integrating Machine Learning and Deep Learning</a:t>
            </a:r>
          </a:p>
          <a:p>
            <a:pPr lvl="1"/>
            <a:r>
              <a:rPr lang="en-US" sz="2000">
                <a:cs typeface="Times New Roman"/>
              </a:rPr>
              <a:t>Employs advanced analytical methods to process large datasets and identify complex urban patterns</a:t>
            </a:r>
          </a:p>
          <a:p>
            <a:pPr lvl="1"/>
            <a:r>
              <a:rPr lang="en-US" sz="2000">
                <a:cs typeface="Times New Roman"/>
              </a:rPr>
              <a:t>Enhances the accuracy of urban deprivation classification 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sz="1600">
              <a:latin typeface="Times New Roman"/>
              <a:cs typeface="Times New Roman"/>
            </a:endParaRPr>
          </a:p>
          <a:p>
            <a:pPr lvl="1"/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291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78FA-BC7C-F907-CA02-D70A4335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75"/>
            <a:ext cx="10515600" cy="4516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10409"/>
                </a:solidFill>
                <a:ea typeface="+mn-lt"/>
                <a:cs typeface="+mn-lt"/>
              </a:rPr>
              <a:t>Sentinel-2 Imagery  -- A TIFF file with 10-meter resolution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rgbClr val="010409"/>
                </a:solidFill>
                <a:ea typeface="+mn-lt"/>
                <a:cs typeface="+mn-lt"/>
              </a:rPr>
              <a:t>Four features from the Sentinel-2 satellite image, representing different spectral bands (Red, Blue, Green, and Near-Infrared).</a:t>
            </a:r>
            <a:endParaRPr lang="en-US" sz="1600" dirty="0">
              <a:solidFill>
                <a:srgbClr val="010409"/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010409"/>
              </a:solidFill>
              <a:ea typeface="+mn-lt"/>
              <a:cs typeface="+mn-lt"/>
            </a:endParaRPr>
          </a:p>
          <a:p>
            <a:r>
              <a:rPr lang="en-US" sz="2000" dirty="0">
                <a:solidFill>
                  <a:srgbClr val="010409"/>
                </a:solidFill>
                <a:ea typeface="+mn-lt"/>
                <a:cs typeface="+mn-lt"/>
              </a:rPr>
              <a:t>Covariate Features – A TIFF file with 100-meter resolution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53 band variables are designed to reveal unique patterns and trends across regions.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solidFill>
                <a:srgbClr val="010409"/>
              </a:solidFill>
              <a:ea typeface="+mn-lt"/>
              <a:cs typeface="+mn-lt"/>
            </a:endParaRPr>
          </a:p>
          <a:p>
            <a:r>
              <a:rPr lang="en-US" sz="2000" dirty="0">
                <a:solidFill>
                  <a:srgbClr val="010409"/>
                </a:solidFill>
                <a:ea typeface="+mn-lt"/>
                <a:cs typeface="+mn-lt"/>
              </a:rPr>
              <a:t>Contextual Features – 144 TIFF files with 10-meter resolution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rgbClr val="010409"/>
                </a:solidFill>
              </a:rPr>
              <a:t>144 individual features covers a variety of attributes, such as building counts, density, climate risk factors, housing quality, population density, and so on.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010409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010409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010409"/>
              </a:solidFill>
            </a:endParaRP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CC658-7C24-8E39-C202-C40C7FC1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1" y="279400"/>
            <a:ext cx="10018713" cy="1153805"/>
          </a:xfrm>
        </p:spPr>
        <p:txBody>
          <a:bodyPr>
            <a:normAutofit/>
          </a:bodyPr>
          <a:lstStyle/>
          <a:p>
            <a:pPr algn="ctr"/>
            <a:r>
              <a:rPr lang="en-IN" sz="3600">
                <a:cs typeface="Times New Roman"/>
              </a:rPr>
              <a:t>Raw Dataset Summary </a:t>
            </a:r>
          </a:p>
        </p:txBody>
      </p:sp>
    </p:spTree>
    <p:extLst>
      <p:ext uri="{BB962C8B-B14F-4D97-AF65-F5344CB8AC3E}">
        <p14:creationId xmlns:p14="http://schemas.microsoft.com/office/powerpoint/2010/main" val="287600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45E162-5034-BF9A-8B46-417D6B19DF27}"/>
              </a:ext>
            </a:extLst>
          </p:cNvPr>
          <p:cNvSpPr>
            <a:spLocks noGrp="1"/>
          </p:cNvSpPr>
          <p:nvPr/>
        </p:nvSpPr>
        <p:spPr>
          <a:xfrm>
            <a:off x="738188" y="533400"/>
            <a:ext cx="10862808" cy="11889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en-IN" sz="3600">
                <a:cs typeface="Arial"/>
              </a:rPr>
              <a:t>Reference Data</a:t>
            </a:r>
            <a:endParaRPr lang="en-US" sz="3600">
              <a:cs typeface="Arial"/>
            </a:endParaRPr>
          </a:p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6C79D5-3C02-3908-4196-6424A612280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228" y="2152860"/>
            <a:ext cx="5905500" cy="38004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9DF52A-BA52-5243-9D05-799C134D95BD}"/>
              </a:ext>
            </a:extLst>
          </p:cNvPr>
          <p:cNvSpPr>
            <a:spLocks noGrp="1"/>
          </p:cNvSpPr>
          <p:nvPr/>
        </p:nvSpPr>
        <p:spPr>
          <a:xfrm>
            <a:off x="1139750" y="2275114"/>
            <a:ext cx="3842278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har char="•"/>
            </a:pPr>
            <a:r>
              <a:rPr lang="en-US" sz="2000" dirty="0"/>
              <a:t>We combined slum labels 1 and 2 into a single value that indicates slum.</a:t>
            </a:r>
          </a:p>
          <a:p>
            <a:pPr marL="285750" indent="-285750" algn="l">
              <a:buChar char="•"/>
            </a:pPr>
            <a:r>
              <a:rPr lang="en-US" sz="2000" dirty="0"/>
              <a:t>Slum label 3 was added to the test set as it was categorized as unsure which was used in modelling later for prediction.</a:t>
            </a:r>
          </a:p>
          <a:p>
            <a:pPr marL="285750" indent="-285750" algn="l">
              <a:buClr>
                <a:srgbClr val="104862"/>
              </a:buClr>
              <a:buChar char="•"/>
            </a:pPr>
            <a:r>
              <a:rPr lang="en-US" sz="2000" dirty="0"/>
              <a:t>Slum 0 was considered as non-deprived. </a:t>
            </a:r>
            <a:r>
              <a:rPr lang="en-US" sz="2400" dirty="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1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29214B-8379-A8C2-4369-BCDC66764978}"/>
              </a:ext>
            </a:extLst>
          </p:cNvPr>
          <p:cNvSpPr>
            <a:spLocks noGrp="1"/>
          </p:cNvSpPr>
          <p:nvPr/>
        </p:nvSpPr>
        <p:spPr>
          <a:xfrm>
            <a:off x="1085168" y="-281819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3600"/>
              <a:t>Working with QGIS</a:t>
            </a:r>
          </a:p>
        </p:txBody>
      </p:sp>
      <p:pic>
        <p:nvPicPr>
          <p:cNvPr id="5" name="Content Placeholder 3" descr="A map with a black outline&#10;&#10;Description automatically generated">
            <a:extLst>
              <a:ext uri="{FF2B5EF4-FFF2-40B4-BE49-F238E27FC236}">
                <a16:creationId xmlns:a16="http://schemas.microsoft.com/office/drawing/2014/main" id="{6939A655-8B5F-D8D8-3119-00B90C308F5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06" y="1154641"/>
            <a:ext cx="5739289" cy="507705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8A8A29B-F311-6440-DA7C-99D75D0D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34" y="1149048"/>
            <a:ext cx="5980529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2DE4-AE9F-F2DD-45AA-99D86D51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Pipeline Processing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9CA57-EEF8-D9C3-8862-58D161CB8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 pipeline – 100-meter resolution datasets </a:t>
            </a:r>
          </a:p>
          <a:p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/>
              <a:t>Data Pipeline workflow chart </a:t>
            </a:r>
          </a:p>
        </p:txBody>
      </p:sp>
    </p:spTree>
    <p:extLst>
      <p:ext uri="{BB962C8B-B14F-4D97-AF65-F5344CB8AC3E}">
        <p14:creationId xmlns:p14="http://schemas.microsoft.com/office/powerpoint/2010/main" val="99900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513E-1A61-C182-E912-E53E47C9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666"/>
            <a:ext cx="10515600" cy="1325563"/>
          </a:xfrm>
        </p:spPr>
        <p:txBody>
          <a:bodyPr/>
          <a:lstStyle/>
          <a:p>
            <a:pPr algn="ctr">
              <a:spcBef>
                <a:spcPts val="1000"/>
              </a:spcBef>
            </a:pPr>
            <a:r>
              <a:rPr lang="en-US" sz="3600">
                <a:latin typeface="Aptos"/>
                <a:cs typeface="Arial"/>
              </a:rPr>
              <a:t>Data Pipeline </a:t>
            </a:r>
            <a:endParaRPr lang="en-US" sz="3600">
              <a:latin typeface="Aptos"/>
            </a:endParaRPr>
          </a:p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2612-9748-3EBD-523B-F44C1B4D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301" y="1614831"/>
            <a:ext cx="10511342" cy="4083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1. Extracting Slum Labels and Covariate Band Values</a:t>
            </a:r>
          </a:p>
          <a:p>
            <a:pPr marL="0" indent="0">
              <a:buNone/>
            </a:pPr>
            <a:endParaRPr lang="en-US" b="1"/>
          </a:p>
          <a:p>
            <a:pPr lvl="1"/>
            <a:r>
              <a:rPr lang="en-US" b="1"/>
              <a:t>Objective:</a:t>
            </a:r>
            <a:r>
              <a:rPr lang="en-US"/>
              <a:t> Extract slum labels, geometric points, and 53 covariate band values from two inputs (Reference GPKG and Covariate TIFF).</a:t>
            </a:r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Step: Execute the "extract_by_point.py" script.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/>
              <a:t>Inputs: </a:t>
            </a:r>
            <a:r>
              <a:rPr lang="en-US" sz="2400">
                <a:ea typeface="+mn-lt"/>
                <a:cs typeface="+mn-lt"/>
              </a:rPr>
              <a:t>A reference GPKG</a:t>
            </a:r>
            <a:r>
              <a:rPr lang="en-US" sz="2400"/>
              <a:t> file for Lagos</a:t>
            </a:r>
            <a:r>
              <a:rPr lang="en-US" sz="2400">
                <a:ea typeface="+mn-lt"/>
                <a:cs typeface="+mn-lt"/>
              </a:rPr>
              <a:t> and a covariate TIFF</a:t>
            </a:r>
            <a:r>
              <a:rPr lang="en-US" sz="2400"/>
              <a:t> file.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/>
              <a:t>Outputs: A CSV file named lagos_centroid.csv, containing slum labels, geometric points, and the 53 covariate band values.</a:t>
            </a:r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9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9DA93-DA42-8DA0-1CDB-83735F9E6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33" y="288854"/>
            <a:ext cx="10694393" cy="64202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2. Extracting Contextual Features </a:t>
            </a:r>
            <a:endParaRPr lang="en-US" b="1"/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2.1 144 Individual Contextual TIFF Image Data Resampling </a:t>
            </a:r>
          </a:p>
          <a:p>
            <a:pPr lvl="1" indent="-457200"/>
            <a:r>
              <a:rPr lang="en-US" sz="2000" b="1">
                <a:ea typeface="+mn-lt"/>
                <a:cs typeface="+mn-lt"/>
              </a:rPr>
              <a:t>Objective</a:t>
            </a:r>
            <a:r>
              <a:rPr lang="en-US" sz="2000">
                <a:ea typeface="+mn-lt"/>
                <a:cs typeface="+mn-lt"/>
              </a:rPr>
              <a:t>: </a:t>
            </a:r>
            <a:r>
              <a:rPr lang="en-US" sz="2000"/>
              <a:t>Automate the resampling of TIFF images to a specified scale using bilinear interpolation, converting resolutions from 10m to 100m.</a:t>
            </a:r>
          </a:p>
          <a:p>
            <a:pPr lvl="1" indent="-457200"/>
            <a:r>
              <a:rPr lang="en-US" sz="2000">
                <a:ea typeface="+mn-lt"/>
                <a:cs typeface="+mn-lt"/>
              </a:rPr>
              <a:t>Step: Run the "context_resampled_100m.py"script.</a:t>
            </a:r>
          </a:p>
          <a:p>
            <a:pPr lvl="2"/>
            <a:r>
              <a:rPr lang="en-US">
                <a:ea typeface="+mn-lt"/>
                <a:cs typeface="+mn-lt"/>
              </a:rPr>
              <a:t>Inputs: 144 TIFF files with 10m resolutions under </a:t>
            </a:r>
            <a:r>
              <a:rPr lang="en-US"/>
              <a:t>subdirectories</a:t>
            </a:r>
            <a:endParaRPr lang="en-US">
              <a:ea typeface="+mn-lt"/>
              <a:cs typeface="+mn-lt"/>
            </a:endParaRP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Output: 144 individual TIFF files with 100m resolutions 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2.2 Initial Extraction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>
                <a:latin typeface="Aptos"/>
                <a:ea typeface="+mn-lt"/>
                <a:cs typeface="Arial"/>
              </a:rPr>
              <a:t>Objective</a:t>
            </a:r>
            <a:r>
              <a:rPr lang="en-US" sz="2000">
                <a:latin typeface="Aptos"/>
                <a:ea typeface="+mn-lt"/>
                <a:cs typeface="Arial"/>
              </a:rPr>
              <a:t>: </a:t>
            </a:r>
            <a:r>
              <a:rPr lang="en-US" sz="2000">
                <a:ea typeface="+mn-lt"/>
                <a:cs typeface="+mn-lt"/>
              </a:rPr>
              <a:t>Retrieve geometric points and </a:t>
            </a:r>
            <a:r>
              <a:rPr lang="en-US" sz="2000">
                <a:ea typeface="+mn-lt"/>
                <a:cs typeface="Arial"/>
              </a:rPr>
              <a:t>extract</a:t>
            </a:r>
            <a:r>
              <a:rPr lang="en-US" sz="2000">
                <a:latin typeface="Aptos"/>
                <a:ea typeface="+mn-lt"/>
                <a:cs typeface="Arial"/>
              </a:rPr>
              <a:t> contextual feature information represented by 144 contextual values. 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latin typeface="Aptos"/>
                <a:ea typeface="+mn-lt"/>
                <a:cs typeface="Arial"/>
              </a:rPr>
              <a:t>Step: Run the "extract_context_by_point.py" script. </a:t>
            </a:r>
          </a:p>
          <a:p>
            <a:pPr marL="1257300" lvl="2" indent="-285750">
              <a:buFont typeface="Wingdings,Sans-Serif"/>
              <a:buChar char="§"/>
            </a:pPr>
            <a:r>
              <a:rPr lang="en-US">
                <a:latin typeface="Aptos"/>
                <a:ea typeface="+mn-lt"/>
                <a:cs typeface="Arial"/>
              </a:rPr>
              <a:t>Inputs: A100mGrid_Lagos GPKG file and 144 individual contextual feature TIFF files.</a:t>
            </a:r>
          </a:p>
          <a:p>
            <a:pPr marL="1257300" lvl="2" indent="-285750">
              <a:buFont typeface="Wingdings,Sans-Serif"/>
              <a:buChar char="§"/>
            </a:pPr>
            <a:r>
              <a:rPr lang="en-US">
                <a:latin typeface="Aptos"/>
                <a:ea typeface="+mn-lt"/>
                <a:cs typeface="Arial"/>
              </a:rPr>
              <a:t>Output: A output directory named "</a:t>
            </a:r>
            <a:r>
              <a:rPr lang="en-US" err="1">
                <a:latin typeface="Aptos"/>
                <a:ea typeface="+mn-lt"/>
                <a:cs typeface="Arial"/>
              </a:rPr>
              <a:t>contextual_features_extraction</a:t>
            </a:r>
            <a:r>
              <a:rPr lang="en-US">
                <a:latin typeface="Aptos"/>
                <a:ea typeface="+mn-lt"/>
                <a:cs typeface="Arial"/>
              </a:rPr>
              <a:t>" that includes 144 individual CSV files, each containing contextual feature values and geometric points.</a:t>
            </a:r>
            <a:endParaRPr lang="en-US">
              <a:latin typeface="Aptos"/>
            </a:endParaRPr>
          </a:p>
          <a:p>
            <a:pPr marL="971550" lvl="2" indent="0">
              <a:buNone/>
            </a:pPr>
            <a:endParaRPr lang="en-US">
              <a:ea typeface="+mn-lt"/>
              <a:cs typeface="Arial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2.3 Merging Contextual Features</a:t>
            </a:r>
            <a:endParaRPr lang="en-US" sz="2000"/>
          </a:p>
          <a:p>
            <a:pPr marL="914400" lvl="1" indent="-457200"/>
            <a:r>
              <a:rPr lang="en-US" sz="2000" b="1">
                <a:latin typeface="Aptos"/>
                <a:cs typeface="Arial"/>
              </a:rPr>
              <a:t>Objective</a:t>
            </a:r>
            <a:r>
              <a:rPr lang="en-US" sz="2000">
                <a:latin typeface="Aptos"/>
                <a:cs typeface="Arial"/>
              </a:rPr>
              <a:t>:</a:t>
            </a:r>
            <a:r>
              <a:rPr lang="en-US" sz="2000"/>
              <a:t> Combine the 144 individual CSV files into a single file.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marL="914400" lvl="1" indent="-457200"/>
            <a:r>
              <a:rPr lang="en-US" sz="2000">
                <a:latin typeface="Aptos"/>
                <a:ea typeface="+mn-lt"/>
                <a:cs typeface="Arial"/>
              </a:rPr>
              <a:t>Step:</a:t>
            </a:r>
            <a:r>
              <a:rPr lang="en-US" sz="2000"/>
              <a:t> Execute the "merging_contextual_feature.py" script.</a:t>
            </a:r>
            <a:endParaRPr lang="en-US" sz="2000">
              <a:solidFill>
                <a:srgbClr val="ECECEC"/>
              </a:solidFill>
              <a:ea typeface="+mn-lt"/>
              <a:cs typeface="+mn-lt"/>
            </a:endParaRPr>
          </a:p>
          <a:p>
            <a:pPr lvl="2" indent="-457200">
              <a:buFont typeface="Wingdings,Sans-Serif" panose="020B0604020202020204" pitchFamily="34" charset="0"/>
              <a:buChar char="§"/>
            </a:pPr>
            <a:r>
              <a:rPr lang="en-US"/>
              <a:t>Inputs: The 144 individual CSV files.</a:t>
            </a:r>
          </a:p>
          <a:p>
            <a:pPr lvl="2" indent="-457200">
              <a:buFont typeface="Wingdings,Sans-Serif" panose="020B0604020202020204" pitchFamily="34" charset="0"/>
              <a:buChar char="§"/>
            </a:pPr>
            <a:r>
              <a:rPr lang="en-US"/>
              <a:t>Outputs: A single CSV file named merged_contextual_features.csv, consolidating all contextual data and geometric points.</a:t>
            </a:r>
          </a:p>
          <a:p>
            <a:pPr marL="1371600" lvl="2" indent="-457200">
              <a:buFont typeface="Wingdings,Sans-Serif" panose="020B0604020202020204" pitchFamily="34" charset="0"/>
              <a:buChar char="§"/>
            </a:pPr>
            <a:endParaRPr lang="en-US" sz="1600">
              <a:solidFill>
                <a:srgbClr val="000000"/>
              </a:solidFill>
              <a:latin typeface="Aptos"/>
              <a:ea typeface="+mn-lt"/>
              <a:cs typeface="Arial"/>
            </a:endParaRPr>
          </a:p>
          <a:p>
            <a:pPr marL="800100" lvl="1" indent="-342900"/>
            <a:endParaRPr lang="en-US" sz="1800">
              <a:latin typeface="Arial"/>
              <a:ea typeface="+mn-lt"/>
              <a:cs typeface="Arial"/>
            </a:endParaRPr>
          </a:p>
          <a:p>
            <a:pPr marL="1257300" lvl="2" indent="-285750">
              <a:buFont typeface="Wingdings,Sans-Serif" panose="020B0604020202020204" pitchFamily="34" charset="0"/>
              <a:buChar char="§"/>
            </a:pPr>
            <a:endParaRPr lang="en-US" sz="1700"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41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Mapping Deprived Areas in Low- and Middle-Income Countries (LMIC)  Capstone Project – Spring 2024 DATS 6501-12 </vt:lpstr>
      <vt:lpstr>Mapping project</vt:lpstr>
      <vt:lpstr>PowerPoint Presentation</vt:lpstr>
      <vt:lpstr>Raw Dataset Summary </vt:lpstr>
      <vt:lpstr>PowerPoint Presentation</vt:lpstr>
      <vt:lpstr>PowerPoint Presentation</vt:lpstr>
      <vt:lpstr>Data Pipeline Processing </vt:lpstr>
      <vt:lpstr>Data Pipeline  </vt:lpstr>
      <vt:lpstr>PowerPoint Presentation</vt:lpstr>
      <vt:lpstr>PowerPoint Presentation</vt:lpstr>
      <vt:lpstr>PowerPoint Presentation</vt:lpstr>
      <vt:lpstr>PowerPoint Presentation</vt:lpstr>
      <vt:lpstr>Dataset for modelling</vt:lpstr>
      <vt:lpstr>Python packages used </vt:lpstr>
      <vt:lpstr>Modelling pipeline</vt:lpstr>
      <vt:lpstr>Snapshot of final_output_lagos.csv</vt:lpstr>
      <vt:lpstr>Modelling results on test set (Lagos)</vt:lpstr>
      <vt:lpstr>Modelling results on test set (Lagos) after balancing</vt:lpstr>
      <vt:lpstr>Confusion matrix for XGBoost</vt:lpstr>
      <vt:lpstr>Impact of features on model output</vt:lpstr>
      <vt:lpstr>Mapping slum labels on QGIS for Lagos</vt:lpstr>
      <vt:lpstr>Further steps 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45</cp:revision>
  <dcterms:created xsi:type="dcterms:W3CDTF">2024-04-03T20:40:09Z</dcterms:created>
  <dcterms:modified xsi:type="dcterms:W3CDTF">2024-04-30T21:29:01Z</dcterms:modified>
</cp:coreProperties>
</file>